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506" r:id="rId2"/>
    <p:sldId id="305" r:id="rId3"/>
    <p:sldId id="272" r:id="rId4"/>
    <p:sldId id="637" r:id="rId5"/>
    <p:sldId id="638" r:id="rId6"/>
    <p:sldId id="636" r:id="rId7"/>
    <p:sldId id="639" r:id="rId8"/>
    <p:sldId id="640" r:id="rId9"/>
    <p:sldId id="641" r:id="rId10"/>
    <p:sldId id="311" r:id="rId11"/>
    <p:sldId id="560" r:id="rId12"/>
    <p:sldId id="558" r:id="rId13"/>
    <p:sldId id="318" r:id="rId14"/>
    <p:sldId id="315" r:id="rId15"/>
    <p:sldId id="642" r:id="rId16"/>
    <p:sldId id="633" r:id="rId17"/>
    <p:sldId id="644" r:id="rId18"/>
    <p:sldId id="645" r:id="rId19"/>
    <p:sldId id="647" r:id="rId20"/>
    <p:sldId id="646" r:id="rId21"/>
    <p:sldId id="271" r:id="rId22"/>
    <p:sldId id="50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 autoAdjust="0"/>
    <p:restoredTop sz="60608" autoAdjust="0"/>
  </p:normalViewPr>
  <p:slideViewPr>
    <p:cSldViewPr snapToGrid="0">
      <p:cViewPr varScale="1">
        <p:scale>
          <a:sx n="173" d="100"/>
          <a:sy n="173" d="100"/>
        </p:scale>
        <p:origin x="4168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0.png>
</file>

<file path=ppt/media/image12.png>
</file>

<file path=ppt/media/image13.jpg>
</file>

<file path=ppt/media/image14.jpe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9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980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236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78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592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8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0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was going through the first week's material, by the way (and thanks for sharing the textbook offer!), and I found in Lab 1 there could be a step between 3 &amp; 4 to get the pip installer: </a:t>
            </a:r>
          </a:p>
          <a:p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 install python-pip</a:t>
            </a:r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97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was kind of “hippy-</a:t>
            </a:r>
            <a:r>
              <a:rPr lang="en-US" sz="1200" dirty="0" err="1"/>
              <a:t>ish</a:t>
            </a:r>
            <a:r>
              <a:rPr lang="en-US" sz="1200" dirty="0"/>
              <a:t>” and egalitarian in its day… quite controversial in its day</a:t>
            </a:r>
          </a:p>
          <a:p>
            <a:r>
              <a:rPr lang="en-US" sz="1200" dirty="0"/>
              <a:t>“Everyone is a team member and is responsible for the work getting done”… we don’t need no titles or positions… self-organizing… we will make our own commitments… transparency (let’s share the information)… flexible/organic teams, organic architecture (minimal documentation/standards)… no contracts (let’s talk it over)</a:t>
            </a:r>
          </a:p>
          <a:p>
            <a:endParaRPr lang="en-US" sz="1200" dirty="0"/>
          </a:p>
          <a:p>
            <a:r>
              <a:rPr lang="en-US" sz="1200" dirty="0"/>
              <a:t>The flip side: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actively and voluntarily play important roles on our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rules (rituals) that we do have… we WILL follow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create, demo, and release working software/products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utilize practical processes, tools, documentation, and planning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When we make commitments, we will live up to those commitments… as a team (“No winners on a losing team, and no losers on a winning team”)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responsive and continuously improve (Retrospectives)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transparent with how WE work and share our information</a:t>
            </a:r>
          </a:p>
          <a:p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49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9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6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83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Eric’s Biases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Agile over Iterative OVER Waterfall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Our textbook is very Waterfall-</a:t>
            </a:r>
            <a:r>
              <a:rPr lang="en-US" dirty="0" err="1"/>
              <a:t>ish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Initially I thought these differences would be a challenge; however, after talking with Safwan we agreed that you a graduated students should be presented with alternate ideas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Ubuntu Linux</a:t>
            </a:r>
          </a:p>
          <a:p>
            <a:r>
              <a:rPr lang="en-US" dirty="0"/>
              <a:t>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78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87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68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09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anding.online.lewisu.edu/sp-mscs?utm_source=google&amp;utm_medium=cpc&amp;utm_term=%2Blewis+%2Buniversity+%2Bcomputer+%2Bscience+%2Bmasters&amp;utm_campaign=RWC_LWS_MSCS_Search-PPC_Paid+Search_Google_Branded_Broad_Local_Brand-Program_NULL_Evergreen&amp;utm_content=MSCS%7Clewis+university+computer+science+masters%7CBMM&amp;uadgroup=MSCS%7Clewis+university+computer+science+masters%7CBMM&amp;uAdCampaign=RWC_LWS_MSCS_Search-PPC_Paid+Search_Google_Branded_Broad_Local_Brand-Program_NULL_Evergreen&amp;gclid=Cj0KCQjwrrXtBRCKARIsAMbU6bHJ0nvj_glO6mTOrTrt7zuEl6z2mZzJZGiB2ty_h98KT8NP0x53yREaAu6uEALw_wcB&amp;gclsrc=aw.d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Software Architecture &amp; Design (cpsc-61200)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Cohost Volunteer(s)?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Onsite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Sit in a good spot near the “speaker phone” if possible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Optionally sign into Join.me… but make sure that your microphone and speakers are muted/off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Remote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Screen Sharing utilize your computer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conference call audio utilize your computer speakers and microphone OR dial into the session with your mobile phone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Start recording and then stop recording after a few seconds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725236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pPr>
              <a:spcBef>
                <a:spcPts val="300"/>
              </a:spcBef>
            </a:pPr>
            <a:r>
              <a:rPr lang="en-US" sz="4800" dirty="0"/>
              <a:t>Pre-work &amp; Syllabus Discussion</a:t>
            </a:r>
          </a:p>
        </p:txBody>
      </p:sp>
    </p:spTree>
    <p:extLst>
      <p:ext uri="{BB962C8B-B14F-4D97-AF65-F5344CB8AC3E}">
        <p14:creationId xmlns:p14="http://schemas.microsoft.com/office/powerpoint/2010/main" val="2589612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BC19FC6-9411-AD49-B99B-F9CB73BF5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781025"/>
              </p:ext>
            </p:extLst>
          </p:nvPr>
        </p:nvGraphicFramePr>
        <p:xfrm>
          <a:off x="818193" y="888615"/>
          <a:ext cx="10555614" cy="5080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Worksheet" r:id="rId3" imgW="9525000" imgH="4584700" progId="Excel.Sheet.12">
                  <p:embed/>
                </p:oleObj>
              </mc:Choice>
              <mc:Fallback>
                <p:oleObj name="Worksheet" r:id="rId3" imgW="9525000" imgH="4584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8193" y="888615"/>
                        <a:ext cx="10555614" cy="5080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5446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7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dirty="0"/>
              <a:t>All sprint 1 / week 1 activities &amp; assignments are due Sunday night*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Pre-work assignments for Sprint 2 will be made available by Monday morning in preparation for our Monday 6pm session next week</a:t>
            </a:r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</a:p>
        </p:txBody>
      </p:sp>
    </p:spTree>
    <p:extLst>
      <p:ext uri="{BB962C8B-B14F-4D97-AF65-F5344CB8AC3E}">
        <p14:creationId xmlns:p14="http://schemas.microsoft.com/office/powerpoint/2010/main" val="1650477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Break &amp; End of First Recording</a:t>
            </a:r>
          </a:p>
        </p:txBody>
      </p:sp>
    </p:spTree>
    <p:extLst>
      <p:ext uri="{BB962C8B-B14F-4D97-AF65-F5344CB8AC3E}">
        <p14:creationId xmlns:p14="http://schemas.microsoft.com/office/powerpoint/2010/main" val="3073030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DB*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DB1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Lab 1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167467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DB*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Answer Blackboard Questions Plus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/>
              <a:t>What development processes have you worked in (Waterfall, Iterative, Agile)? Pros/Cons in your experience?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/>
              <a:t>How much experience do you have with Linux and Python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DB* video in the DB*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4694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DB1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Consider: Metaphors, Analogies, and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participate in DB1 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DB1 video in your the DB1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BE354BE2-C122-4D10-8D04-4B02E7D41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81" y="216916"/>
            <a:ext cx="7090352" cy="3670300"/>
          </a:xfrm>
          <a:prstGeom prst="rect">
            <a:avLst/>
          </a:prstGeom>
        </p:spPr>
      </p:pic>
      <p:pic>
        <p:nvPicPr>
          <p:cNvPr id="2050" name="Picture 2" descr="Image result for quote all models are wrong">
            <a:extLst>
              <a:ext uri="{FF2B5EF4-FFF2-40B4-BE49-F238E27FC236}">
                <a16:creationId xmlns:a16="http://schemas.microsoft.com/office/drawing/2014/main" id="{3036E906-DF3D-40EA-91E6-FAEA3FF2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730" y="2981732"/>
            <a:ext cx="7691439" cy="362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5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DB1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Consider: Metaphors, Analogies, and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participate in DB1 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DB1 video in your the DB1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7314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Software Architecture &amp; Design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2000" dirty="0"/>
              <a:t>Agenda for Monday, October 21</a:t>
            </a:r>
            <a:r>
              <a:rPr lang="en-US" sz="2000" baseline="30000" dirty="0"/>
              <a:t>st</a:t>
            </a:r>
            <a:r>
              <a:rPr lang="en-US" sz="2000" dirty="0"/>
              <a:t> from 6 to 10pm CST: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Course Overview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Introductions*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Pre-work &amp; Syllabus Discussion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Course Schedule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Sprint Planning 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Metaphors, Analogies, and Models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/>
              <a:t>Lab starting no later than 7:20pm</a:t>
            </a:r>
          </a:p>
          <a:p>
            <a:pPr marL="0" indent="0">
              <a:spcBef>
                <a:spcPts val="300"/>
              </a:spcBef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Work on Lab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Record only as needed and is valuable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2764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 &amp; Recordings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Today’s “Friendly Conversation” topic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0752"/>
            <a:ext cx="10515601" cy="4646211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3600" dirty="0"/>
              <a:t>Agile Manifesto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“We are uncovering better ways of developing software by doing it and helping others do it. Through this work we have come to value: </a:t>
            </a:r>
          </a:p>
          <a:p>
            <a:pPr lvl="1"/>
            <a:r>
              <a:rPr lang="en-US" sz="2000" dirty="0"/>
              <a:t>Individuals and interactions over processes and tools </a:t>
            </a:r>
          </a:p>
          <a:p>
            <a:pPr lvl="1"/>
            <a:r>
              <a:rPr lang="en-US" sz="2000" dirty="0"/>
              <a:t>Working software over comprehensive documentation </a:t>
            </a:r>
          </a:p>
          <a:p>
            <a:pPr lvl="1"/>
            <a:r>
              <a:rPr lang="en-US" sz="2000" dirty="0"/>
              <a:t>Customer collaboration over contract negotiation </a:t>
            </a:r>
          </a:p>
          <a:p>
            <a:pPr lvl="1"/>
            <a:r>
              <a:rPr lang="en-US" sz="2000" dirty="0"/>
              <a:t>Responding to change over following a plan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That is, while there is value in the items on the right, we value the items on the left more.”</a:t>
            </a:r>
          </a:p>
        </p:txBody>
      </p:sp>
    </p:spTree>
    <p:extLst>
      <p:ext uri="{BB962C8B-B14F-4D97-AF65-F5344CB8AC3E}">
        <p14:creationId xmlns:p14="http://schemas.microsoft.com/office/powerpoint/2010/main" val="1255604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Welcome!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1898"/>
            <a:ext cx="10718950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This is: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Software Architecture &amp; Design (cpsc-61200)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M 6-10pm CST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AS 104A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And I am: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Welcome to those who: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Were able to attend in person… Thank you!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Remote participants… Welcome!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Will be watching the session recording later 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b="1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Review Announcements that were made via Blackboard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1941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2849-5AD7-4C4F-A3AD-36172F846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3" r="-3" b="5267"/>
          <a:stretch/>
        </p:blipFill>
        <p:spPr>
          <a:xfrm>
            <a:off x="20" y="10"/>
            <a:ext cx="610563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82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3FED25-F0F6-8D46-9B52-CD4CAC3AE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70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Software Architecture &amp; Design (cpsc-61200)</a:t>
            </a:r>
          </a:p>
          <a:p>
            <a:pPr marL="0" indent="0">
              <a:buNone/>
            </a:pPr>
            <a:r>
              <a:rPr lang="en-US" sz="2000" dirty="0"/>
              <a:t>Part of our Master of Science in Computer Science program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is our first time offering the course</a:t>
            </a:r>
          </a:p>
          <a:p>
            <a:pPr marL="0" indent="0">
              <a:buNone/>
            </a:pPr>
            <a:r>
              <a:rPr lang="en-US" sz="2000" dirty="0"/>
              <a:t>Your feedback is greatly appreciated</a:t>
            </a:r>
          </a:p>
          <a:p>
            <a:pPr marL="0" indent="0">
              <a:buNone/>
            </a:pPr>
            <a:r>
              <a:rPr lang="en-US" sz="2000" dirty="0"/>
              <a:t>Special Thanks to Dr. Safwan Omari for developing the curriculum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Clarification: Two courses (one online and one onsite) were combined into a single course that will be offering both online and onsite content.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6474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Introductions*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 a couple years ago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in the Architecture field with my oldest 	son</a:t>
            </a:r>
          </a:p>
        </p:txBody>
      </p:sp>
    </p:spTree>
    <p:extLst>
      <p:ext uri="{BB962C8B-B14F-4D97-AF65-F5344CB8AC3E}">
        <p14:creationId xmlns:p14="http://schemas.microsoft.com/office/powerpoint/2010/main" val="1790343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0654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Windows 10 (moving to MacOS), Chrome browser, and Visual Studio Code text 	editor… looks like I will be learning some Ubuntu Linux over the next few weeks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</a:t>
            </a:r>
            <a:r>
              <a:rPr lang="en-US" sz="2000" b="1" dirty="0" err="1"/>
              <a:t>Quetico</a:t>
            </a:r>
            <a:r>
              <a:rPr lang="en-US" sz="2000" b="1" dirty="0"/>
              <a:t>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software development Architecture and Design processes and techniques together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find a little enjoyment and fun along the way*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application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1187172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1377</Words>
  <Application>Microsoft Macintosh PowerPoint</Application>
  <PresentationFormat>Widescreen</PresentationFormat>
  <Paragraphs>185</Paragraphs>
  <Slides>22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Worksheet</vt:lpstr>
      <vt:lpstr>Software Architecture &amp; Design (cpsc-61200) Sound &amp; Recording Check</vt:lpstr>
      <vt:lpstr>Software Architecture &amp; Design Discussion, Lecture, &amp; Lab Eric Pogue</vt:lpstr>
      <vt:lpstr>Welcome!</vt:lpstr>
      <vt:lpstr>Today’s Friendly Conversation topic</vt:lpstr>
      <vt:lpstr>Today’s Friendly Conversation topic</vt:lpstr>
      <vt:lpstr>Course Overview</vt:lpstr>
      <vt:lpstr>Introductions*</vt:lpstr>
      <vt:lpstr>PowerPoint Presentation</vt:lpstr>
      <vt:lpstr>Welcome &amp; Introductions</vt:lpstr>
      <vt:lpstr>Pre-work &amp; Syllabus Discussion</vt:lpstr>
      <vt:lpstr>PowerPoint Presentation</vt:lpstr>
      <vt:lpstr>Scrum Process &amp; Roles – Sprint Planning</vt:lpstr>
      <vt:lpstr>Assignment for Next Class</vt:lpstr>
      <vt:lpstr>Wrap-up and  Final Questions/Comments</vt:lpstr>
      <vt:lpstr>Break &amp; End of First Recording</vt:lpstr>
      <vt:lpstr>Lab</vt:lpstr>
      <vt:lpstr>DB* Instructions</vt:lpstr>
      <vt:lpstr>DB1 Instructions</vt:lpstr>
      <vt:lpstr>DB1 Instructions</vt:lpstr>
      <vt:lpstr>Work on Lab 1</vt:lpstr>
      <vt:lpstr>End of Session &amp; Recordings</vt:lpstr>
      <vt:lpstr>Today’s “Friendly Conversation” topic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42</cp:revision>
  <dcterms:created xsi:type="dcterms:W3CDTF">2019-01-14T15:53:15Z</dcterms:created>
  <dcterms:modified xsi:type="dcterms:W3CDTF">2020-01-13T20:40:02Z</dcterms:modified>
</cp:coreProperties>
</file>